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5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9" r:id="rId14"/>
  </p:sldIdLst>
  <p:sldSz cx="9144000" cy="6858000" type="screen4x3"/>
  <p:notesSz cx="6858000" cy="9144000"/>
  <p:embeddedFontLst>
    <p:embeddedFont>
      <p:font typeface="Angsana New" pitchFamily="18" charset="-34"/>
      <p:regular r:id="rId16"/>
      <p:bold r:id="rId17"/>
      <p:italic r:id="rId18"/>
      <p:boldItalic r:id="rId19"/>
    </p:embeddedFont>
    <p:embeddedFont>
      <p:font typeface="TH SarabunPSK" pitchFamily="34" charset="-34"/>
      <p:regular r:id="rId20"/>
      <p:bold r:id="rId21"/>
      <p:italic r:id="rId22"/>
      <p:boldItalic r:id="rId23"/>
    </p:embeddedFont>
    <p:embeddedFont>
      <p:font typeface="Constantia" pitchFamily="18" charset="0"/>
      <p:regular r:id="rId24"/>
      <p:bold r:id="rId25"/>
      <p:italic r:id="rId26"/>
      <p:boldItalic r:id="rId27"/>
    </p:embeddedFont>
    <p:embeddedFont>
      <p:font typeface="Browallia New" pitchFamily="34" charset="-34"/>
      <p:regular r:id="rId28"/>
      <p:bold r:id="rId29"/>
      <p:italic r:id="rId30"/>
      <p:boldItalic r:id="rId31"/>
    </p:embeddedFont>
    <p:embeddedFont>
      <p:font typeface="Wingdings 2" pitchFamily="18" charset="2"/>
      <p:regular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Cordia New" pitchFamily="34" charset="-34"/>
      <p:regular r:id="rId37"/>
      <p:bold r:id="rId38"/>
      <p:italic r:id="rId39"/>
      <p:boldItalic r:id="rId40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font" Target="fonts/font24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font" Target="fonts/font23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font" Target="fonts/font25.fntdata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6B416A-1FAA-4C41-B38D-DD589373636C}" type="datetimeFigureOut">
              <a:rPr lang="th-TH" smtClean="0"/>
              <a:t>10/08/58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2D771-F7C2-43A8-A7EA-515F6EAC5703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2D771-F7C2-43A8-A7EA-515F6EAC5703}" type="slidenum">
              <a:rPr lang="th-TH" smtClean="0"/>
              <a:t>4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8D8C30-3DF5-4190-AF3F-E9EADE1952CF}" type="datetimeFigureOut">
              <a:rPr lang="th-TH" smtClean="0"/>
              <a:pPr/>
              <a:t>10/08/58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imation-emotion.com/animation-gif-04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-27384"/>
            <a:ext cx="1200132" cy="15121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6072206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b="1" dirty="0">
              <a:solidFill>
                <a:srgbClr val="003E1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0" y="1142984"/>
            <a:ext cx="91440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457200" indent="-457200" algn="ctr" eaLnBrk="0" hangingPunct="0">
              <a:defRPr/>
            </a:pPr>
            <a:r>
              <a:rPr lang="th-TH" sz="5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การพัฒนาข้าราชการครูและบุคลากร</a:t>
            </a:r>
            <a:br>
              <a:rPr lang="th-TH" sz="5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</a:br>
            <a:r>
              <a:rPr lang="th-TH" sz="5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ทางการศึกษา</a:t>
            </a:r>
            <a:endParaRPr lang="th-TH" sz="5400" b="1" kern="0" dirty="0">
              <a:ln w="11430">
                <a:solidFill>
                  <a:srgbClr val="0000CC"/>
                </a:solidFill>
              </a:ln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0" name="AutoShape 10" descr="data:image/jpeg;base64,/9j/4AAQSkZJRgABAQAAAQABAAD/2wCEAAkGBhQSEBUUEhIUFRQUFBcUFBQVFBQUFBUXFhQVFxQUFxUZHCceGBwkGRUVHzAgIycpLSwsFR4xNTAqNSYrLCkBCQoKDgwOGg8PFykaHB8pKSkpKSkqKSkpKSwtKSksLCkpLCkpKSw1KSksKSkpKTU1KSkpKSkpLCwpKSk1NikpKf/AABEIAKQAkAMBIgACEQEDEQH/xAAcAAABBAMBAAAAAAAAAAAAAAAAAQIDBgQFBwj/xAA/EAABAwEEBwUEBwcFAAAAAAABAAIRAwQSITEFBiJBUWFxE4GRobEHwdHwFDJCUmKS4SMzcoKissIVJUNTc//EABgBAAMBAQAAAAAAAAAAAAAAAAABAwIE/8QAIBEBAQACAgMBAAMAAAAAAAAAAAECEQMhEjFBURMycf/aAAwDAQACEQMRAD8A7ehCEwEIQgBIlQgERK0WtutdOxUb78XOwpsGBcRn0AkSd0rg2sevNptNSXVHDHZY1xDG8AG7+pxQcj0FpPWezWcxWrspng449wCTR2tNltBijaKTz90PAd+UwV5btlpe50vc5x4kknzlMoVyMQfnmltvxevELgWp/tTtFmcGVXGtSyuuMuA/C84jocOi7dofTVK00W1aLrzXYc2kZtcNxCNs2aZ6EITIIQhAIhKiEAqEISIIQhMBRWq0NYxz3kBrQXOJyAAklSqhe13TnY2RtJp2q7jP8DILvFxYEqcm65frlrE62Wh1RxIYDdY0/ZbMtbHHGTzPJaew6u1KrrzWEDcSttq5ojtX33iQ3IHIu3nzXQLJZYEAYKWWf47cOH7XNLfqbWDbwbPEDPqFWX0y04rvjrJIXL9edCdnWvNGDxeHUfWCMcrTz45J0qzHK++zfW11lri879i8htUcMcKn8ufS8qDTW0sD4y5iOmS3UZOu3qhrpSqpezTTf0ixNa4y6iezPEtABpn8pA7lbVqOfKaughCEyCEIQZUIQgghCEAFcR9sFuL7e1m6nTYO9xLz8O5duK896/1b+kbQZ/5Cwdwa0eazkrxTdbzVqztbQYJElt4iccccu9Wqz0VzarpOy0TccxznCC5zZvDieStGr2k2kHs6rntBukOm8129pnJRd0s9La2kYVO19s7XUZkXmOvASJzxEKxaQrG5EkTGSoukdYLLTDqZoue4iA8jeTGzeOOPBOC9KRVssF0dQpbI6HHoCO44+RKneBPIgrHpthwncYW458unQvZJpns7caJOzVaWjP6zDLPKR3hdrXmTRFv+j2ujWnBrmu/Ln5f2hemWOkLU/EeSfTkIlErSQQhIgzoQlQkREIQgEJXnbTB7TSRH3q8nuk/BeiH5LzVpu1lmkHP+7aHT0Bu+izkvw9V0B2q1GsbzmNJyJIzA3HwCm/0ynRF1jWtkibogYYjAc1sNFWkXAeSwdJWwCs28Yb0wlR+O/U3uNhUMkDgFrLTqhQcdqmDhhnIGcTKmtdsaXbBMxhAJHSYhbSz1SDtDdkiHcenI9adG9hXLGiG4Fo4Aj9FpXCWz+Ge8RPoVcvadT2mPHNvmCPQqnsP7N3K/HmfeVTFzcs1UJrYAnj8+9emNT7f21hs795pNB6tF0+YXl5rtnv8AivQPsdt3aaMYN9N7mHyd/knPaOf9V4QhCogEIQgHoSpEiCRKkQCOXmbW1kaQtAP/AHP8yfiF6aXmbXx0aRtH/ofKFnJbi+rlqfbe1oAA7QF0jmFks0hFY0nsN4YglzWtcPwknE7oXO9A6wGyVg4z2b/rjgdzu7LpC6U2my0Q8Q4bjgQQfVT1qu7DLbZ1bR2bJLS0T96mPDaWNZtKOqk3WG6ML5gY8sTPVTWbRQyutHOBPj8IUtrcKbY3BGWm6pmv1KaBO9pB88VQqD9l4/Cf7cVbtcdKBzSwd6pVnOJ5g+ieCHL7RU3Z/PVdk9g1u2LRSJyLHj+prvRq4wDBXRfYvb7mkbk/vaTm94h3+I8077Rs3jY72hI0pVVzBKEiVBHoQhIESJSkJQAV5l9op/3G08qjvcvQ+ldZLPZgTWrMZAJgu2oHBua80aatTrZaqj2txrVHPA3tDiSJ6D0WMrvpfiYn0c1WlrRlv3DhJ5yfAK76Bq1LLTbALmQJbvGG7csD/Q+yFKm3e0ve7ecQAfVWrR9nBYJG5Szrown1ks11pkYNqTwuGVhWivVtRgNLGc8ytrZdHtG4eHwWWaYaFlbbn2uOjxSogNGbs95zVMp4OPzuK6brVYjVblg2T1MKh6R0U5mMcZ8Ct4pZtO7fzAW51Q0v9HtdGqcmVGl38Mw/+klaqrZXtAL2ObIkEtIBBxkGN+ahp1Lpnn8/PNPe/ST2Ax8iRkcZ96cqp7M9Ni06OpGZdTHZO6sADf6bqtatLuOa9UqEITZPUNe1NYJc4Ac1KqTrARWqua7FrdkDdHPisX01jjuthpHX2zUzDXF7uDRJ54CSqVrFpmtbGxTbXZ+LtXMbvzpYzhhiBn3rb0bCxohrQBwATzS5Kdl+uiYSOY1NUbQTtvBBxwdHjgtvojV1tGABtuO07PDgOHcrbXpKChZ/2k8ERuse3WQS0xls9x/UKSx0oACy7fSvMIyyPgZUdGz3Rhis5K4emTSam1sTATAXE5LIDUSFlddMSvZwRC1Gk9DhzIjD59xKsJamPphaTVayaHu02Nex7qYiGiHXfwjay4Yb4wyC2/UKxWl2w76M6Jgi6CeF10ADH7PPkFZLKyAOg9FP2QOEA9QCp/xze51TvaL2d6r1tHVKrH1WVLPUa0hwvNe14kDYMyCCRIO4ZQuiMqAiRiqHSoFn7tzmDgDLfyukDqIWXo23OouJwJdF4kYmMunTJU47lOskM8NrmlWPYbYKrA4CJkY8vnzWQFdBjaUtXZ0nO3xA6lUqm+Z6rda2WvKmDltO78B881oKJxU8l+OfWRKEgCdCwqwbVZ3GbrwOrQ73pLFQc1u24OJMyGhsDcIBKyyRMTjw3+CQoBrmSCOII8cFHZXS0dPNZDQmUacE8iY78felY3Lo4MSkJ6RzSRAzOW/HdhvTjNQU6boxIJ34R7057DG7zUva0/q3x2kwWHO9InDxKTME4YPe2MvqnB2OUp8cvLbMfjPJlOOS59bQNZuWSxkIpM/aOZGLWhzjkINyI57Y8CnVBdiftEgcyACfUJW+OXhff4JfKeU9ApjxgnlNcEzrb6t226TTOTsW9d4VjCoNOqWuBGYxV4slcPY1w3ienEeMjuVMa5+Sau1G0rau0rVHfjIHRogfPNYrHwRzw8MvemXvUp1ZmwYzzHUZLFq0jNpuUiwLNaJAKzL8hZaMq0A4YgFFOidx8ZPnn5qaEIGkcxnh6eKSpWDT1yABJO7IdykIkcoUTWwQJJHPcMZHTJBm33uyF0cTifyjDz7lIyiRjeN4Yg4YHk2I8QVMAlCAxKdnc2oHhzSb16TTbMmZxAHFZHaukTTpOAqCpk9pkQOJGQ4J6Rzk/XYztzmsu/8AWs0pZnvIcxpYdons6pa515wP3GzEDCYwWwfVvubsvbdvGXlrs7oiQ93AH+VMfXATDWlZzkzymV9xry61pPKJTGIKbKNzVZdV7TLHMObTI6H9fVV16ytDWrs6oO44Hv8A1halTzm40YPz3qSs84QmUmyVJVzSbjEsj8SOBK2dI4LR0LQO3c2cS0H4rcUXIJlgpwTAUSk0LkZHDz9Uydru9Y+BUgeo/tdw9XfFATSllNQgHSo6gTiU0uQEFSFA50YqWoVg2t8AknIZIDZ0XyE8lYthqywHkshAP3JiVjtyVzEEwLOktRwQhMRpmMArtPGfQre2YoQnCZbUrkIWWjQUrc/niEIQEiEIQEZTJQhARVlg1xJHP4FCEBJog7JGQDiAOQhbFCEAMUu5CEB//9k="/>
          <p:cNvSpPr>
            <a:spLocks noChangeAspect="1" noChangeArrowheads="1"/>
          </p:cNvSpPr>
          <p:nvPr/>
        </p:nvSpPr>
        <p:spPr bwMode="auto">
          <a:xfrm>
            <a:off x="0" y="-746125"/>
            <a:ext cx="13716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2643182"/>
            <a:ext cx="9144000" cy="3929090"/>
          </a:xfrm>
          <a:prstGeom prst="horizontalScroll">
            <a:avLst/>
          </a:prstGeom>
          <a:ln w="57150" cap="flat" cmpd="sng" algn="ctr">
            <a:solidFill>
              <a:schemeClr val="accent6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0" rIns="18288" bIns="0" rtlCol="0" anchor="ctr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h-TH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   มาตรา  ๕๖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    มาตรา  ๗๙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th-TH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    มาตรา  ๘๐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    มาตรา  ๘๑</a:t>
            </a:r>
            <a:endParaRPr kumimoji="0" lang="th-TH" sz="48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0" name="Rectangle 3"/>
          <p:cNvSpPr>
            <a:spLocks noGrp="1" noChangeArrowheads="1"/>
          </p:cNvSpPr>
          <p:nvPr>
            <p:ph idx="1"/>
          </p:nvPr>
        </p:nvSpPr>
        <p:spPr>
          <a:xfrm>
            <a:off x="899592" y="1196752"/>
            <a:ext cx="8244408" cy="3816424"/>
          </a:xfrm>
          <a:noFill/>
        </p:spPr>
        <p:txBody>
          <a:bodyPr rtlCol="0" anchor="ctr">
            <a:normAutofit fontScale="92500" lnSpcReduction="10000"/>
          </a:bodyPr>
          <a:lstStyle/>
          <a:p>
            <a:pPr algn="thaiDi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endParaRPr lang="th-TH" sz="4800" b="1" spc="-60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thaiDi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th-TH" sz="4800" b="1" spc="-6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กรณีมีผลการประเมินต่ำกว่าเกณฑ์ ผู้มีอำนาจ</a:t>
            </a:r>
          </a:p>
          <a:p>
            <a:pPr marL="0" indent="0" algn="thaiDi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None/>
              <a:defRPr/>
            </a:pPr>
            <a:r>
              <a:rPr lang="th-TH" sz="4800" b="1" spc="-6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4800" b="1" spc="-19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ตาม ม. ๕๓ สั่งให้ออกจากราชการภายใน ๕ วันทำการ</a:t>
            </a:r>
          </a:p>
          <a:p>
            <a:pPr algn="thaiDi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กรณีมีผลการประเมินผ่านทุกครั้ง จนครบ ๒ ปี        </a:t>
            </a:r>
            <a:b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ให้นำเสนอ อ.ก.ค.ศ.เขตฯ  พิจารณาอนุมัติแล้ว   </a:t>
            </a:r>
            <a:b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ผู้มีอำนาจตาม ม. ๕๓ แต่งตั้งให้ดำรงตำแหน่งครู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endParaRPr lang="th-TH" sz="4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1" name="รูปภาพ 3" descr="GraphicFlower17[1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169818"/>
            <a:ext cx="1305707" cy="14275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06692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680411" y="493202"/>
            <a:ext cx="4320481" cy="864096"/>
          </a:xfrm>
          <a:prstGeom prst="flowChartTerminator">
            <a:avLst/>
          </a:prstGeom>
          <a:ln w="57150" cap="flat" cmpd="sng" algn="ctr">
            <a:solidFill>
              <a:schemeClr val="accent6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0" rIns="18288" bIns="0" rtlCol="0" anchor="ctr">
            <a:normAutofit fontScale="67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มาตรา  ๗๙</a:t>
            </a: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0" y="2000240"/>
            <a:ext cx="9144000" cy="1069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457200" indent="-457200" algn="ctr" eaLnBrk="0" hangingPunct="0">
              <a:defRPr/>
            </a:pPr>
            <a:r>
              <a:rPr lang="th-TH" sz="5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การพัฒนาผู้อยู่ใต้บังคับบัญชา</a:t>
            </a:r>
            <a:endParaRPr lang="th-TH" sz="5400" b="1" kern="0" dirty="0">
              <a:ln w="11430">
                <a:solidFill>
                  <a:srgbClr val="0000CC"/>
                </a:solidFill>
              </a:ln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pic>
        <p:nvPicPr>
          <p:cNvPr id="9" name="Picture 5" descr="2877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3857628"/>
            <a:ext cx="1578295" cy="1938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6692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680411" y="493202"/>
            <a:ext cx="4320481" cy="1221286"/>
          </a:xfrm>
          <a:prstGeom prst="flowChartTerminator">
            <a:avLst/>
          </a:prstGeom>
          <a:ln w="57150" cap="flat" cmpd="sng" algn="ctr">
            <a:solidFill>
              <a:schemeClr val="accent6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0" rIns="18288" bIns="0" rtlCol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มาตรา  ๘๐</a:t>
            </a: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0" y="2000240"/>
            <a:ext cx="91440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457200" indent="-457200" algn="ctr" eaLnBrk="0" hangingPunct="0">
              <a:buClr>
                <a:srgbClr val="FFFF00"/>
              </a:buClr>
              <a:buFont typeface="Wingdings" pitchFamily="2" charset="2"/>
              <a:buChar char="v"/>
              <a:defRPr/>
            </a:pPr>
            <a:r>
              <a:rPr lang="th-TH" sz="4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การพัฒนาก่อนแต่งตั้งให้ดำรงตำแหน่ง</a:t>
            </a:r>
          </a:p>
          <a:p>
            <a:pPr marL="457200" indent="-457200" algn="ctr" eaLnBrk="0" hangingPunct="0">
              <a:buClr>
                <a:srgbClr val="FFFF00"/>
              </a:buClr>
              <a:buFont typeface="Wingdings" pitchFamily="2" charset="2"/>
              <a:buChar char="v"/>
              <a:defRPr/>
            </a:pPr>
            <a:r>
              <a:rPr lang="th-TH" sz="4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การพัฒนาก่อนแต่งตั้งให้มีและเลื่อน</a:t>
            </a:r>
            <a:r>
              <a:rPr lang="th-TH" sz="4400" b="1" kern="0" dirty="0" err="1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วิทย</a:t>
            </a:r>
            <a:r>
              <a:rPr lang="th-TH" sz="4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ฐานะ</a:t>
            </a:r>
            <a:endParaRPr lang="th-TH" sz="4400" b="1" kern="0" dirty="0">
              <a:ln w="11430">
                <a:solidFill>
                  <a:srgbClr val="0000CC"/>
                </a:solidFill>
              </a:ln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pic>
        <p:nvPicPr>
          <p:cNvPr id="10" name="Picture 8" descr="valros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4413250"/>
            <a:ext cx="1854200" cy="2444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06692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680411" y="493202"/>
            <a:ext cx="4320481" cy="1221286"/>
          </a:xfrm>
          <a:prstGeom prst="flowChartTerminator">
            <a:avLst/>
          </a:prstGeom>
          <a:ln w="57150" cap="flat" cmpd="sng" algn="ctr">
            <a:solidFill>
              <a:schemeClr val="accent6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0" rIns="18288" bIns="0" rtlCol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มาตรา  ๘๑</a:t>
            </a:r>
          </a:p>
        </p:txBody>
      </p:sp>
      <p:sp>
        <p:nvSpPr>
          <p:cNvPr id="8" name="Rectangle 5"/>
          <p:cNvSpPr txBox="1">
            <a:spLocks noChangeArrowheads="1"/>
          </p:cNvSpPr>
          <p:nvPr/>
        </p:nvSpPr>
        <p:spPr bwMode="auto">
          <a:xfrm>
            <a:off x="0" y="2000240"/>
            <a:ext cx="914400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457200" indent="-457200" algn="ctr" eaLnBrk="0" hangingPunct="0">
              <a:buClr>
                <a:srgbClr val="FFFF00"/>
              </a:buClr>
              <a:buFont typeface="Wingdings" pitchFamily="2" charset="2"/>
              <a:buChar char="v"/>
              <a:defRPr/>
            </a:pPr>
            <a:r>
              <a:rPr lang="th-TH" sz="4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การส่งเสริมสนับสนุนให้ศึกษา ฝึกอบรม ดูงานหรือ ปฏิบัติงานวิจัยและพัฒนา</a:t>
            </a:r>
            <a:endParaRPr lang="th-TH" sz="4400" b="1" kern="0" dirty="0">
              <a:ln w="11430">
                <a:solidFill>
                  <a:srgbClr val="0000CC"/>
                </a:solidFill>
              </a:ln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pic>
        <p:nvPicPr>
          <p:cNvPr id="9" name="รูปภาพ 4" descr="GraphicFlower25[1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4071942"/>
            <a:ext cx="1143000" cy="15972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406692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71802" y="6072206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b="1" dirty="0">
              <a:solidFill>
                <a:srgbClr val="003E1C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322356" y="1357298"/>
            <a:ext cx="8821644" cy="1069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457200" indent="-457200" algn="ctr" eaLnBrk="0" hangingPunct="0">
              <a:defRPr/>
            </a:pPr>
            <a:r>
              <a:rPr lang="th-TH" sz="5400" b="1" kern="0" dirty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การเตรียมความ</a:t>
            </a:r>
            <a:r>
              <a:rPr lang="th-TH" sz="5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พร้อมและพัฒนาอย่างเข้ม</a:t>
            </a:r>
            <a:endParaRPr lang="th-TH" sz="5400" b="1" kern="0" dirty="0">
              <a:ln w="11430">
                <a:solidFill>
                  <a:srgbClr val="0000CC"/>
                </a:solidFill>
              </a:ln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pic>
        <p:nvPicPr>
          <p:cNvPr id="8" name="รูปภาพ 7" descr="imagesCAZD4R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96475">
            <a:off x="214284" y="3696422"/>
            <a:ext cx="2466975" cy="1847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6" descr="http://www.ikan.in.th/wp-content/uploads/2013/03/2555137-school1843-Activities_pic001471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24735">
            <a:off x="3052699" y="3403792"/>
            <a:ext cx="3303011" cy="23451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AutoShape 10" descr="data:image/jpeg;base64,/9j/4AAQSkZJRgABAQAAAQABAAD/2wCEAAkGBhQSEBUUEhIUFRQUFBcUFBQVFBQUFBUXFhQVFxQUFxUZHCceGBwkGRUVHzAgIycpLSwsFR4xNTAqNSYrLCkBCQoKDgwOGg8PFykaHB8pKSkpKSkqKSkpKSwtKSksLCkpLCkpKSw1KSksKSkpKTU1KSkpKSkpLCwpKSk1NikpKf/AABEIAKQAkAMBIgACEQEDEQH/xAAcAAABBAMBAAAAAAAAAAAAAAAAAQIDBgQFBwj/xAA/EAABAwEEBwUEBwcFAAAAAAABAAIRAwQSITEFBiJBUWFxE4GRobEHwdHwFDJCUmKS4SMzcoKissIVJUNTc//EABgBAAMBAQAAAAAAAAAAAAAAAAABAwIE/8QAIBEBAQACAgMBAAMAAAAAAAAAAAECEQMhEjFBURMycf/aAAwDAQACEQMRAD8A7ehCEwEIQgBIlQgERK0WtutdOxUb78XOwpsGBcRn0AkSd0rg2sevNptNSXVHDHZY1xDG8AG7+pxQcj0FpPWezWcxWrspng449wCTR2tNltBijaKTz90PAd+UwV5btlpe50vc5x4kknzlMoVyMQfnmltvxevELgWp/tTtFmcGVXGtSyuuMuA/C84jocOi7dofTVK00W1aLrzXYc2kZtcNxCNs2aZ6EITIIQhAIhKiEAqEISIIQhMBRWq0NYxz3kBrQXOJyAAklSqhe13TnY2RtJp2q7jP8DILvFxYEqcm65frlrE62Wh1RxIYDdY0/ZbMtbHHGTzPJaew6u1KrrzWEDcSttq5ojtX33iQ3IHIu3nzXQLJZYEAYKWWf47cOH7XNLfqbWDbwbPEDPqFWX0y04rvjrJIXL9edCdnWvNGDxeHUfWCMcrTz45J0qzHK++zfW11lri879i8htUcMcKn8ufS8qDTW0sD4y5iOmS3UZOu3qhrpSqpezTTf0ixNa4y6iezPEtABpn8pA7lbVqOfKaughCEyCEIQZUIQgghCEAFcR9sFuL7e1m6nTYO9xLz8O5duK896/1b+kbQZ/5Cwdwa0eazkrxTdbzVqztbQYJElt4iccccu9Wqz0VzarpOy0TccxznCC5zZvDieStGr2k2kHs6rntBukOm8129pnJRd0s9La2kYVO19s7XUZkXmOvASJzxEKxaQrG5EkTGSoukdYLLTDqZoue4iA8jeTGzeOOPBOC9KRVssF0dQpbI6HHoCO44+RKneBPIgrHpthwncYW458unQvZJpns7caJOzVaWjP6zDLPKR3hdrXmTRFv+j2ujWnBrmu/Ln5f2hemWOkLU/EeSfTkIlErSQQhIgzoQlQkREIQgEJXnbTB7TSRH3q8nuk/BeiH5LzVpu1lmkHP+7aHT0Bu+izkvw9V0B2q1GsbzmNJyJIzA3HwCm/0ynRF1jWtkibogYYjAc1sNFWkXAeSwdJWwCs28Yb0wlR+O/U3uNhUMkDgFrLTqhQcdqmDhhnIGcTKmtdsaXbBMxhAJHSYhbSz1SDtDdkiHcenI9adG9hXLGiG4Fo4Aj9FpXCWz+Ge8RPoVcvadT2mPHNvmCPQqnsP7N3K/HmfeVTFzcs1UJrYAnj8+9emNT7f21hs795pNB6tF0+YXl5rtnv8AivQPsdt3aaMYN9N7mHyd/knPaOf9V4QhCogEIQgHoSpEiCRKkQCOXmbW1kaQtAP/AHP8yfiF6aXmbXx0aRtH/ofKFnJbi+rlqfbe1oAA7QF0jmFks0hFY0nsN4YglzWtcPwknE7oXO9A6wGyVg4z2b/rjgdzu7LpC6U2my0Q8Q4bjgQQfVT1qu7DLbZ1bR2bJLS0T96mPDaWNZtKOqk3WG6ML5gY8sTPVTWbRQyutHOBPj8IUtrcKbY3BGWm6pmv1KaBO9pB88VQqD9l4/Cf7cVbtcdKBzSwd6pVnOJ5g+ieCHL7RU3Z/PVdk9g1u2LRSJyLHj+prvRq4wDBXRfYvb7mkbk/vaTm94h3+I8077Rs3jY72hI0pVVzBKEiVBHoQhIESJSkJQAV5l9op/3G08qjvcvQ+ldZLPZgTWrMZAJgu2oHBua80aatTrZaqj2txrVHPA3tDiSJ6D0WMrvpfiYn0c1WlrRlv3DhJ5yfAK76Bq1LLTbALmQJbvGG7csD/Q+yFKm3e0ve7ecQAfVWrR9nBYJG5Szrown1ks11pkYNqTwuGVhWivVtRgNLGc8ytrZdHtG4eHwWWaYaFlbbn2uOjxSogNGbs95zVMp4OPzuK6brVYjVblg2T1MKh6R0U5mMcZ8Ct4pZtO7fzAW51Q0v9HtdGqcmVGl38Mw/+klaqrZXtAL2ObIkEtIBBxkGN+ahp1Lpnn8/PNPe/ST2Ax8iRkcZ96cqp7M9Ni06OpGZdTHZO6sADf6bqtatLuOa9UqEITZPUNe1NYJc4Ac1KqTrARWqua7FrdkDdHPisX01jjuthpHX2zUzDXF7uDRJ54CSqVrFpmtbGxTbXZ+LtXMbvzpYzhhiBn3rb0bCxohrQBwATzS5Kdl+uiYSOY1NUbQTtvBBxwdHjgtvojV1tGABtuO07PDgOHcrbXpKChZ/2k8ERuse3WQS0xls9x/UKSx0oACy7fSvMIyyPgZUdGz3Rhis5K4emTSam1sTATAXE5LIDUSFlddMSvZwRC1Gk9DhzIjD59xKsJamPphaTVayaHu02Nex7qYiGiHXfwjay4Yb4wyC2/UKxWl2w76M6Jgi6CeF10ADH7PPkFZLKyAOg9FP2QOEA9QCp/xze51TvaL2d6r1tHVKrH1WVLPUa0hwvNe14kDYMyCCRIO4ZQuiMqAiRiqHSoFn7tzmDgDLfyukDqIWXo23OouJwJdF4kYmMunTJU47lOskM8NrmlWPYbYKrA4CJkY8vnzWQFdBjaUtXZ0nO3xA6lUqm+Z6rda2WvKmDltO78B881oKJxU8l+OfWRKEgCdCwqwbVZ3GbrwOrQ73pLFQc1u24OJMyGhsDcIBKyyRMTjw3+CQoBrmSCOII8cFHZXS0dPNZDQmUacE8iY78felY3Lo4MSkJ6RzSRAzOW/HdhvTjNQU6boxIJ34R7057DG7zUva0/q3x2kwWHO9InDxKTME4YPe2MvqnB2OUp8cvLbMfjPJlOOS59bQNZuWSxkIpM/aOZGLWhzjkINyI57Y8CnVBdiftEgcyACfUJW+OXhff4JfKeU9ApjxgnlNcEzrb6t226TTOTsW9d4VjCoNOqWuBGYxV4slcPY1w3ienEeMjuVMa5+Sau1G0rau0rVHfjIHRogfPNYrHwRzw8MvemXvUp1ZmwYzzHUZLFq0jNpuUiwLNaJAKzL8hZaMq0A4YgFFOidx8ZPnn5qaEIGkcxnh6eKSpWDT1yABJO7IdykIkcoUTWwQJJHPcMZHTJBm33uyF0cTifyjDz7lIyiRjeN4Yg4YHk2I8QVMAlCAxKdnc2oHhzSb16TTbMmZxAHFZHaukTTpOAqCpk9pkQOJGQ4J6Rzk/XYztzmsu/8AWs0pZnvIcxpYdons6pa515wP3GzEDCYwWwfVvubsvbdvGXlrs7oiQ93AH+VMfXATDWlZzkzymV9xry61pPKJTGIKbKNzVZdV7TLHMObTI6H9fVV16ytDWrs6oO44Hv8A1halTzm40YPz3qSs84QmUmyVJVzSbjEsj8SOBK2dI4LR0LQO3c2cS0H4rcUXIJlgpwTAUSk0LkZHDz9Uydru9Y+BUgeo/tdw9XfFATSllNQgHSo6gTiU0uQEFSFA50YqWoVg2t8AknIZIDZ0XyE8lYthqywHkshAP3JiVjtyVzEEwLOktRwQhMRpmMArtPGfQre2YoQnCZbUrkIWWjQUrc/niEIQEiEIQEZTJQhARVlg1xJHP4FCEBJog7JGQDiAOQhbFCEAMUu5CEB//9k="/>
          <p:cNvSpPr>
            <a:spLocks noChangeAspect="1" noChangeArrowheads="1"/>
          </p:cNvSpPr>
          <p:nvPr/>
        </p:nvSpPr>
        <p:spPr bwMode="auto">
          <a:xfrm>
            <a:off x="0" y="-746125"/>
            <a:ext cx="13716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1" name="Picture 12" descr="https://fbcdn-profile-a.akamaihd.net/hprofile-ak-ash1/373714_144278348960764_990668983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49322">
            <a:off x="6771335" y="3299204"/>
            <a:ext cx="1957064" cy="22397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Rectangle 5"/>
          <p:cNvSpPr txBox="1">
            <a:spLocks noChangeArrowheads="1"/>
          </p:cNvSpPr>
          <p:nvPr/>
        </p:nvSpPr>
        <p:spPr bwMode="auto">
          <a:xfrm>
            <a:off x="2483768" y="2204864"/>
            <a:ext cx="4023298" cy="1069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457200" indent="-457200" algn="ctr" eaLnBrk="0" hangingPunct="0">
              <a:defRPr/>
            </a:pPr>
            <a:r>
              <a:rPr lang="th-TH" sz="5400" b="1" kern="0" dirty="0" smtClean="0">
                <a:ln w="11430">
                  <a:solidFill>
                    <a:srgbClr val="0000CC"/>
                  </a:solidFill>
                </a:ln>
                <a:solidFill>
                  <a:schemeClr val="accent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+mj-ea"/>
                <a:cs typeface="TH SarabunPSK" pitchFamily="34" charset="-34"/>
              </a:rPr>
              <a:t>ตำแหน่งครูผู้ช่วย</a:t>
            </a:r>
            <a:endParaRPr lang="th-TH" sz="5400" b="1" kern="0" dirty="0">
              <a:ln w="11430">
                <a:solidFill>
                  <a:srgbClr val="0000CC"/>
                </a:solidFill>
              </a:ln>
              <a:solidFill>
                <a:schemeClr val="accent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2571736" y="285728"/>
            <a:ext cx="4320481" cy="864096"/>
          </a:xfrm>
          <a:prstGeom prst="flowChartTerminator">
            <a:avLst/>
          </a:prstGeom>
          <a:ln w="57150" cap="flat" cmpd="sng" algn="ctr">
            <a:solidFill>
              <a:schemeClr val="accent6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0" rIns="18288" bIns="0" rtlCol="0" anchor="ctr">
            <a:normAutofit fontScale="67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72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j-ea"/>
                <a:cs typeface="TH SarabunPSK" pitchFamily="34" charset="-34"/>
              </a:rPr>
              <a:t>มาตรา  ๕๖</a:t>
            </a:r>
            <a:endParaRPr kumimoji="0" lang="th-TH" sz="72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itchFamily="34" charset="-34"/>
              <a:ea typeface="+mj-ea"/>
              <a:cs typeface="TH SarabunPSK" pitchFamily="34" charset="-34"/>
            </a:endParaRPr>
          </a:p>
        </p:txBody>
      </p:sp>
      <p:pic>
        <p:nvPicPr>
          <p:cNvPr id="13" name="รูปภาพ 12" descr="logo โปร่งใส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Rectangle 3"/>
          <p:cNvSpPr>
            <a:spLocks noGrp="1" noChangeArrowheads="1"/>
          </p:cNvSpPr>
          <p:nvPr>
            <p:ph idx="1"/>
          </p:nvPr>
        </p:nvSpPr>
        <p:spPr>
          <a:xfrm>
            <a:off x="642937" y="1500174"/>
            <a:ext cx="8501063" cy="3661487"/>
          </a:xfrm>
          <a:noFill/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v"/>
              <a:defRPr/>
            </a:pPr>
            <a:r>
              <a:rPr lang="th-TH" sz="5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กำหนดให้ครูผู้ช่วยเตรียมความพร้อมและ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5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พัฒนาอย่างเข้มเป็นเวลา ๒ ปี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5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นับแต่วันเข้าปฏิบัติหน้าที่ราชการ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th-TH" sz="52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6" name="รูปภาพ 15" descr="GraphicFlower10[1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0375" y="4149080"/>
            <a:ext cx="1244073" cy="136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340768"/>
            <a:ext cx="8786874" cy="2588298"/>
          </a:xfrm>
          <a:noFill/>
        </p:spPr>
        <p:txBody>
          <a:bodyPr rtlCol="0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ก่อน</a:t>
            </a: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การมอบหมาย</a:t>
            </a: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หน้าที่  ให้</a:t>
            </a: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ผู้อำนวยการ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800" b="1" spc="-12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สถานศึกษา แจ้ง</a:t>
            </a:r>
            <a:r>
              <a:rPr lang="th-TH" sz="4800" b="1" spc="-12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ภาระงาน มาตรฐานคุณภาพงาน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มาตรฐานวิชาชีพ จรรยาบรรณวิชาชีพฯ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4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3" descr="GraphicFlower23[1]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214" y="4221088"/>
            <a:ext cx="1027889" cy="119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9236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สี่เหลี่ยมมุมมน 4"/>
          <p:cNvSpPr/>
          <p:nvPr/>
        </p:nvSpPr>
        <p:spPr>
          <a:xfrm>
            <a:off x="3419475" y="496888"/>
            <a:ext cx="3673475" cy="15636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1347162" y="409526"/>
            <a:ext cx="7349982" cy="179533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h-TH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โครงสร้างหลักสูตร ๒ หมวด</a:t>
            </a:r>
            <a:br>
              <a:rPr lang="th-TH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หมวด ๑ การปฏิบัติตน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7544" y="2420888"/>
            <a:ext cx="8533612" cy="343700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 </a:t>
            </a:r>
            <a:r>
              <a:rPr kumimoji="0" lang="th-TH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วินัย คุณธรรม จริยธรรม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 </a:t>
            </a:r>
            <a:r>
              <a:rPr kumimoji="0" lang="th-TH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มาตรฐานวิชาชีพและจรรยาบรรณ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 </a:t>
            </a:r>
            <a:r>
              <a:rPr kumimoji="0" lang="th-TH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เจตคติที่ดีต่อวิชาชีพครู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 </a:t>
            </a:r>
            <a:r>
              <a:rPr kumimoji="0" lang="th-TH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การพัฒนาตนเอง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 </a:t>
            </a:r>
            <a:r>
              <a:rPr kumimoji="0" lang="th-TH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การพัฒนาบุคลิกภาพ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q"/>
              <a:tabLst/>
              <a:defRPr/>
            </a:pPr>
            <a:r>
              <a:rPr kumimoji="0" lang="th-TH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  </a:t>
            </a:r>
            <a:r>
              <a:rPr kumimoji="0" lang="th-TH" sz="5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rPr>
              <a:t>การดำรงชีวิตที่เหมาะสม</a:t>
            </a:r>
          </a:p>
        </p:txBody>
      </p:sp>
      <p:pic>
        <p:nvPicPr>
          <p:cNvPr id="12" name="รูปภาพ 4" descr="GraphicFlower25[1]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479" y="3729645"/>
            <a:ext cx="1143000" cy="15972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914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Rectangle 2" descr="สเตชันเนอรี"/>
          <p:cNvSpPr>
            <a:spLocks noGrp="1" noChangeArrowheads="1"/>
          </p:cNvSpPr>
          <p:nvPr>
            <p:ph type="title"/>
          </p:nvPr>
        </p:nvSpPr>
        <p:spPr>
          <a:xfrm>
            <a:off x="2699792" y="404664"/>
            <a:ext cx="4896544" cy="792088"/>
          </a:xfrm>
          <a:prstGeom prst="flowChartTerminator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หมวด ๒ การปฏิบัติงาน</a:t>
            </a:r>
          </a:p>
        </p:txBody>
      </p:sp>
      <p:sp>
        <p:nvSpPr>
          <p:cNvPr id="10" name="Rectangle 3" descr="กระดาษพาพิรัส"/>
          <p:cNvSpPr>
            <a:spLocks noGrp="1" noChangeArrowheads="1"/>
          </p:cNvSpPr>
          <p:nvPr>
            <p:ph idx="1"/>
          </p:nvPr>
        </p:nvSpPr>
        <p:spPr>
          <a:xfrm>
            <a:off x="500063" y="1788220"/>
            <a:ext cx="7926387" cy="3945036"/>
          </a:xfrm>
          <a:noFill/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th-TH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การจัดการเรียนรู้</a:t>
            </a:r>
          </a:p>
          <a:p>
            <a:pPr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th-TH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การพัฒนาผู้เรียน</a:t>
            </a:r>
          </a:p>
          <a:p>
            <a:pPr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th-TH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การพัฒนาวิชาการ</a:t>
            </a:r>
          </a:p>
          <a:p>
            <a:pPr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th-TH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การพัฒนาสถานศึกษา</a:t>
            </a:r>
          </a:p>
          <a:p>
            <a:pPr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th-TH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ความสัมพันธ์กับชุมชน</a:t>
            </a:r>
          </a:p>
        </p:txBody>
      </p:sp>
      <p:pic>
        <p:nvPicPr>
          <p:cNvPr id="11" name="Picture 8" descr="valrose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778125"/>
            <a:ext cx="1854200" cy="2444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914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87824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title"/>
          </p:nvPr>
        </p:nvSpPr>
        <p:spPr>
          <a:xfrm>
            <a:off x="2555776" y="276057"/>
            <a:ext cx="4824536" cy="1064711"/>
          </a:xfrm>
          <a:prstGeom prst="flowChartTerminator">
            <a:avLst/>
          </a:prstGeom>
          <a:ln w="5715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b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5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คณะกรรมการประเมิน</a:t>
            </a:r>
          </a:p>
        </p:txBody>
      </p:sp>
      <p:sp>
        <p:nvSpPr>
          <p:cNvPr id="12" name="Rectangle 3"/>
          <p:cNvSpPr>
            <a:spLocks noGrp="1" noChangeArrowheads="1"/>
          </p:cNvSpPr>
          <p:nvPr>
            <p:ph idx="1"/>
          </p:nvPr>
        </p:nvSpPr>
        <p:spPr>
          <a:xfrm>
            <a:off x="1" y="1600201"/>
            <a:ext cx="9144000" cy="3701008"/>
          </a:xfrm>
          <a:noFill/>
        </p:spPr>
        <p:txBody>
          <a:bodyPr rtlCol="0"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ผอ. สถานศึกษา   แต่งตั้ง ๓ คน</a:t>
            </a:r>
          </a:p>
          <a:p>
            <a:pPr algn="thaiDist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spc="-17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</a:t>
            </a:r>
            <a:r>
              <a:rPr lang="th-TH" sz="4000" b="1" spc="-17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๑. </a:t>
            </a:r>
            <a:r>
              <a:rPr lang="th-TH" sz="4000" b="1" spc="-17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ผอ./รองผอ.สถานศึกษา                    </a:t>
            </a:r>
            <a:r>
              <a:rPr lang="th-TH" sz="4000" b="1" spc="-17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</a:t>
            </a:r>
            <a:r>
              <a:rPr lang="th-TH" sz="4000" b="1" spc="-17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ประธาน</a:t>
            </a:r>
          </a:p>
          <a:p>
            <a:pPr marL="742950" indent="-742950" algn="thaiDist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spc="-13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๒. ผู้ทรงคุณวุฒิ ในคณะกรรมการ              กรรมการ</a:t>
            </a:r>
          </a:p>
          <a:p>
            <a:pPr marL="742950" indent="-742950" algn="thaiDist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spc="-13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สถานศึกษา ๑ คน</a:t>
            </a:r>
          </a:p>
          <a:p>
            <a:pPr marL="0" indent="0" algn="thaiDist" eaLnBrk="1" fontAlgn="auto" hangingPunct="1"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None/>
              <a:defRPr/>
            </a:pPr>
            <a:r>
              <a:rPr lang="th-TH" sz="4000" b="1" spc="-1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๓. ครูที่ทำหน้าที่เป็นผู้ควบคุม  ดูแล  </a:t>
            </a:r>
            <a:r>
              <a:rPr lang="th-TH" sz="4000" b="1" spc="-15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</a:t>
            </a:r>
            <a:r>
              <a:rPr lang="th-TH" sz="4000" b="1" spc="-1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กรรมการ</a:t>
            </a:r>
            <a:endParaRPr lang="th-TH" sz="4000" b="1" spc="-15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marL="514350" indent="-514350" algn="thaiDist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spc="-1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                  </a:t>
            </a:r>
            <a:r>
              <a:rPr lang="th-TH" sz="4000" b="1" spc="-1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spc="-15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และเลขานุการ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                                                                 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    </a:t>
            </a:r>
          </a:p>
          <a:p>
            <a:pPr marL="514350" indent="-51435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pic>
        <p:nvPicPr>
          <p:cNvPr id="13" name="Picture 5" descr="animation-kitty-2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54" y="4802963"/>
            <a:ext cx="2357438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14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Rectangle 3"/>
          <p:cNvSpPr>
            <a:spLocks noGrp="1" noChangeArrowheads="1"/>
          </p:cNvSpPr>
          <p:nvPr>
            <p:ph idx="1"/>
          </p:nvPr>
        </p:nvSpPr>
        <p:spPr>
          <a:xfrm>
            <a:off x="0" y="1285860"/>
            <a:ext cx="9144000" cy="4979647"/>
          </a:xfrm>
          <a:noFill/>
        </p:spPr>
        <p:txBody>
          <a:bodyPr rtlCol="0" anchor="t">
            <a:normAutofit fontScale="85000" lnSpcReduction="10000"/>
          </a:bodyPr>
          <a:lstStyle/>
          <a:p>
            <a:pPr algn="thaiDist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8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“หากสถานศึกษา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ใด ไม่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มีผู้ดำรงตำแหน่งผู้อำนวยการ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สถานศึกษา และ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รองผู้อำนวยการ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สถานศึกษา และ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หรือ            ผู้ดำรงตำแหน่ง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ครู ให้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สำนักงานเขตพื้นที่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การศึกษา</a:t>
            </a:r>
            <a:b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ต้น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สังกัดแต่งตั้งผู้บริหารสถานศึกษาและหรือผู้ดำรงตำแหน่ง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ครูจาก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สถานศึกษาอื่นที่อยู่</a:t>
            </a: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ใกล้เคียง</a:t>
            </a:r>
            <a:b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200" b="1" dirty="0" smtClean="0">
                <a:solidFill>
                  <a:srgbClr val="7030A0"/>
                </a:solidFill>
                <a:latin typeface="TH SarabunPSK" pitchFamily="34" charset="-34"/>
                <a:cs typeface="TH SarabunPSK" pitchFamily="34" charset="-34"/>
              </a:rPr>
              <a:t>เป็นคณะกรรมการเตรียมความพร้อมและพัฒนาอย่างเข้มตามองค์ประกอบที่ ก.ค.ศ. กำหนด ได้ตามความเหมาะสม”</a:t>
            </a:r>
            <a:endParaRPr lang="en-US" sz="5200" b="1" dirty="0" smtClean="0">
              <a:solidFill>
                <a:srgbClr val="7030A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th-TH" sz="50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4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123728" y="214313"/>
            <a:ext cx="5976664" cy="1285875"/>
          </a:xfrm>
          <a:prstGeom prst="flowChartTerminator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     เกณฑ์การประเมิน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844824"/>
            <a:ext cx="8786873" cy="3196952"/>
          </a:xfrm>
          <a:noFill/>
        </p:spPr>
        <p:txBody>
          <a:bodyPr rtlCol="0">
            <a:normAutofit/>
          </a:bodyPr>
          <a:lstStyle/>
          <a:p>
            <a:pPr algn="thaiDi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ประเมินทุก ๓ เดือน เป็นเวลา ๒ ปี รวม ๘ ครั้ง</a:t>
            </a:r>
          </a:p>
          <a:p>
            <a:pPr eaLnBrk="1" fontAlgn="auto" hangingPunct="1">
              <a:spcAft>
                <a:spcPts val="0"/>
              </a:spcAft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th-TH" sz="4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ครั้งที่ ๑ – ๔  แต่ละครั้งผ่านเกณฑ์ ร้อยละ ๕๐</a:t>
            </a:r>
          </a:p>
          <a:p>
            <a:pPr>
              <a:buClr>
                <a:srgbClr val="7030A0"/>
              </a:buClr>
              <a:buFont typeface="Wingdings" pitchFamily="2" charset="2"/>
              <a:buChar char="Ø"/>
              <a:defRPr/>
            </a:pPr>
            <a:r>
              <a:rPr lang="th-TH" sz="4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ครั้งที่ ๕ – ๘  แต่ละครั้งผ่านเกณฑ์ ร้อยละ  ๖๐</a:t>
            </a:r>
          </a:p>
        </p:txBody>
      </p:sp>
      <p:pic>
        <p:nvPicPr>
          <p:cNvPr id="11" name="Picture 5" descr="2877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7" y="4365105"/>
            <a:ext cx="1578295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7" descr="2017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013" y="476672"/>
            <a:ext cx="797577" cy="926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498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246</TotalTime>
  <Words>417</Words>
  <Application>Microsoft Office PowerPoint</Application>
  <PresentationFormat>นำเสนอทางหน้าจอ (4:3)</PresentationFormat>
  <Paragraphs>79</Paragraphs>
  <Slides>13</Slides>
  <Notes>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9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13</vt:i4>
      </vt:variant>
    </vt:vector>
  </HeadingPairs>
  <TitlesOfParts>
    <vt:vector size="23" baseType="lpstr">
      <vt:lpstr>Arial</vt:lpstr>
      <vt:lpstr>Angsana New</vt:lpstr>
      <vt:lpstr>TH SarabunPSK</vt:lpstr>
      <vt:lpstr>Wingdings</vt:lpstr>
      <vt:lpstr>Constantia</vt:lpstr>
      <vt:lpstr>Browallia New</vt:lpstr>
      <vt:lpstr>Wingdings 2</vt:lpstr>
      <vt:lpstr>Calibri</vt:lpstr>
      <vt:lpstr>Cordia New</vt:lpstr>
      <vt:lpstr>ไหลเวียน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หมวด ๒ การปฏิบัติงาน</vt:lpstr>
      <vt:lpstr>คณะกรรมการประเมิน</vt:lpstr>
      <vt:lpstr>ภาพนิ่ง 8</vt:lpstr>
      <vt:lpstr>       เกณฑ์การประเมิน</vt:lpstr>
      <vt:lpstr>ภาพนิ่ง 10</vt:lpstr>
      <vt:lpstr>ภาพนิ่ง 11</vt:lpstr>
      <vt:lpstr>ภาพนิ่ง 12</vt:lpstr>
      <vt:lpstr>ภาพนิ่ง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การดำเนินงาน ของ สำนักงาน ก.ค.ศ. (18 เมษายน – 10 สิงหาคม 2558)</dc:title>
  <dc:creator>admin</dc:creator>
  <cp:lastModifiedBy>admin</cp:lastModifiedBy>
  <cp:revision>30</cp:revision>
  <dcterms:created xsi:type="dcterms:W3CDTF">2015-08-08T03:49:49Z</dcterms:created>
  <dcterms:modified xsi:type="dcterms:W3CDTF">2015-08-10T04:11:43Z</dcterms:modified>
</cp:coreProperties>
</file>